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12192000"/>
  <p:notesSz cx="6858000" cy="9144000"/>
  <p:embeddedFontLst>
    <p:embeddedFont>
      <p:font typeface="Noto Sans Medium"/>
      <p:regular r:id="rId32"/>
      <p:bold r:id="rId33"/>
      <p:italic r:id="rId34"/>
      <p:boldItalic r:id="rId35"/>
    </p:embeddedFont>
    <p:embeddedFont>
      <p:font typeface="Noto Sans"/>
      <p:regular r:id="rId36"/>
      <p:bold r:id="rId37"/>
      <p:italic r:id="rId38"/>
      <p:boldItalic r:id="rId39"/>
    </p:embeddedFont>
    <p:embeddedFont>
      <p:font typeface="Poppins SemiBold"/>
      <p:regular r:id="rId40"/>
      <p:bold r:id="rId41"/>
      <p:italic r:id="rId42"/>
      <p:boldItalic r:id="rId43"/>
    </p:embeddedFont>
    <p:embeddedFont>
      <p:font typeface="Open Sans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710">
          <p15:clr>
            <a:srgbClr val="A4A3A4"/>
          </p15:clr>
        </p15:guide>
        <p15:guide id="4" pos="6970">
          <p15:clr>
            <a:srgbClr val="A4A3A4"/>
          </p15:clr>
        </p15:guide>
      </p15:sldGuideLst>
    </p:ext>
    <p:ext uri="GoogleSlidesCustomDataVersion2">
      <go:slidesCustomData xmlns:go="http://customooxmlschemas.google.com/" r:id="rId48" roundtripDataSignature="AMtx7mg1b9DGCyRUfWG/2DbKyh7I46Sn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B9212F5-4E24-4B97-976D-A79F6D47582F}">
  <a:tblStyle styleId="{BB9212F5-4E24-4B97-976D-A79F6D47582F}" styleName="Table_0"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fill>
          <a:solidFill>
            <a:srgbClr val="4472C4">
              <a:alpha val="20000"/>
            </a:srgbClr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4472C4">
              <a:alpha val="20000"/>
            </a:srgbClr>
          </a:solidFill>
        </a:fill>
      </a:tcStyle>
    </a:band1V>
    <a:band2V>
      <a:tcTxStyle b="off" i="off"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 b="off" i="off"/>
    </a:seCell>
    <a:swCell>
      <a:tcTxStyle b="off" i="off"/>
    </a:swCell>
    <a:firstRow>
      <a:tcTxStyle b="on" i="off"/>
      <a:tcStyle>
        <a:tcBdr>
          <a:bottom>
            <a:ln cap="flat" cmpd="sng" w="254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 b="off" i="off"/>
    </a:neCell>
    <a:nwCell>
      <a:tcTxStyle b="off" i="off"/>
    </a:nwCell>
  </a:tblStyle>
  <a:tblStyle styleId="{60A588D8-ECD8-4E62-B95A-4FCA51CBF10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710"/>
        <p:guide pos="697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SemiBold-regular.fntdata"/><Relationship Id="rId20" Type="http://schemas.openxmlformats.org/officeDocument/2006/relationships/slide" Target="slides/slide14.xml"/><Relationship Id="rId42" Type="http://schemas.openxmlformats.org/officeDocument/2006/relationships/font" Target="fonts/PoppinsSemiBold-italic.fntdata"/><Relationship Id="rId41" Type="http://schemas.openxmlformats.org/officeDocument/2006/relationships/font" Target="fonts/PoppinsSemiBold-bold.fntdata"/><Relationship Id="rId22" Type="http://schemas.openxmlformats.org/officeDocument/2006/relationships/slide" Target="slides/slide16.xml"/><Relationship Id="rId44" Type="http://schemas.openxmlformats.org/officeDocument/2006/relationships/font" Target="fonts/OpenSans-regular.fntdata"/><Relationship Id="rId21" Type="http://schemas.openxmlformats.org/officeDocument/2006/relationships/slide" Target="slides/slide15.xml"/><Relationship Id="rId43" Type="http://schemas.openxmlformats.org/officeDocument/2006/relationships/font" Target="fonts/PoppinsSemiBold-boldItalic.fntdata"/><Relationship Id="rId24" Type="http://schemas.openxmlformats.org/officeDocument/2006/relationships/slide" Target="slides/slide18.xml"/><Relationship Id="rId46" Type="http://schemas.openxmlformats.org/officeDocument/2006/relationships/font" Target="fonts/OpenSans-italic.fntdata"/><Relationship Id="rId23" Type="http://schemas.openxmlformats.org/officeDocument/2006/relationships/slide" Target="slides/slide17.xml"/><Relationship Id="rId45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customschemas.google.com/relationships/presentationmetadata" Target="metadata"/><Relationship Id="rId25" Type="http://schemas.openxmlformats.org/officeDocument/2006/relationships/slide" Target="slides/slide19.xml"/><Relationship Id="rId47" Type="http://schemas.openxmlformats.org/officeDocument/2006/relationships/font" Target="fonts/OpenSans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NotoSansMedium-bold.fntdata"/><Relationship Id="rId10" Type="http://schemas.openxmlformats.org/officeDocument/2006/relationships/slide" Target="slides/slide4.xml"/><Relationship Id="rId32" Type="http://schemas.openxmlformats.org/officeDocument/2006/relationships/font" Target="fonts/NotoSansMedium-regular.fntdata"/><Relationship Id="rId13" Type="http://schemas.openxmlformats.org/officeDocument/2006/relationships/slide" Target="slides/slide7.xml"/><Relationship Id="rId35" Type="http://schemas.openxmlformats.org/officeDocument/2006/relationships/font" Target="fonts/NotoSansMedium-boldItalic.fntdata"/><Relationship Id="rId12" Type="http://schemas.openxmlformats.org/officeDocument/2006/relationships/slide" Target="slides/slide6.xml"/><Relationship Id="rId34" Type="http://schemas.openxmlformats.org/officeDocument/2006/relationships/font" Target="fonts/NotoSansMedium-italic.fntdata"/><Relationship Id="rId15" Type="http://schemas.openxmlformats.org/officeDocument/2006/relationships/slide" Target="slides/slide9.xml"/><Relationship Id="rId37" Type="http://schemas.openxmlformats.org/officeDocument/2006/relationships/font" Target="fonts/NotoSans-bold.fntdata"/><Relationship Id="rId14" Type="http://schemas.openxmlformats.org/officeDocument/2006/relationships/slide" Target="slides/slide8.xml"/><Relationship Id="rId36" Type="http://schemas.openxmlformats.org/officeDocument/2006/relationships/font" Target="fonts/NotoSans-regular.fntdata"/><Relationship Id="rId17" Type="http://schemas.openxmlformats.org/officeDocument/2006/relationships/slide" Target="slides/slide11.xml"/><Relationship Id="rId39" Type="http://schemas.openxmlformats.org/officeDocument/2006/relationships/font" Target="fonts/NotoSans-boldItalic.fntdata"/><Relationship Id="rId16" Type="http://schemas.openxmlformats.org/officeDocument/2006/relationships/slide" Target="slides/slide10.xml"/><Relationship Id="rId38" Type="http://schemas.openxmlformats.org/officeDocument/2006/relationships/font" Target="fonts/NotoSans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9" name="Google Shape;11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e0418429a6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8" name="Google Shape;228;g2e0418429a6_1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e0418429a6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8" name="Google Shape;238;g2e0418429a6_1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e0418429a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8" name="Google Shape;248;g2e0418429a6_1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e0418429a6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8" name="Google Shape;258;g2e0418429a6_1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e0418429a6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8" name="Google Shape;268;g2e0418429a6_1_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e0418429a6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6" name="Google Shape;276;g2e0418429a6_1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e0418429a6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4" name="Google Shape;284;g2e0418429a6_1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e0418429a6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2" name="Google Shape;292;g2e0418429a6_1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e0418429a6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0" name="Google Shape;300;g2e0418429a6_1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e0418429a6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8" name="Google Shape;308;g2e0418429a6_1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e0418429a6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6" name="Google Shape;316;g2e0418429a6_1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704b201a57_2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2704b201a57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carbon grade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e0418429a6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e0418429a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e03a579e8b_1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e03a579e8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e0418429a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0" name="Google Shape;350;g2e0418429a6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0418429a6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7" name="Google Shape;357;g2e0418429a6_0_1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cbea860420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2cbea86042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따라서 저희는 ai ~~~프로젝트와 탄소!~`~제작할 것입니다.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704b201a57_2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2704b201a57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어디까지 진행정도?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11facc76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711facc7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어디까지 진행정도?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704b201a57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2" name="Google Shape;192;g2704b201a57_2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712139aef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5" name="Google Shape;205;g2712139aef9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723ddd6eb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2" name="Google Shape;212;g2723ddd6eb1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723ddd6eb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1" name="Google Shape;221;g2723ddd6eb1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b="0" i="0" sz="6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5" name="Google Shape;15;p21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6" name="Google Shape;16;p21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3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4" name="Google Shape;94;p3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5" name="Google Shape;95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6" name="Google Shape;96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7" name="Google Shape;97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3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3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2" name="Google Shape;102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3" name="Google Shape;103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4" name="Google Shape;104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3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8" name="Google Shape;108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9" name="Google Shape;109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0" name="Google Shape;110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Google Shape;113;p3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4" name="Google Shape;114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5" name="Google Shape;115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6" name="Google Shape;116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9" name="Google Shape;1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20" name="Google Shape;2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>
  <p:cSld name="구역 머리글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23;p24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4" name="Google Shape;24;p24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bg>
      <p:bgPr>
        <a:solidFill>
          <a:schemeClr val="accent4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잔디, 자연, 꽃, 식물이(가) 표시된 사진&#10;&#10;자동 생성된 설명" id="26" name="Google Shape;2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789" y="885463"/>
            <a:ext cx="12203579" cy="59725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2"/>
          <p:cNvSpPr/>
          <p:nvPr/>
        </p:nvSpPr>
        <p:spPr>
          <a:xfrm flipH="1" rot="10800000">
            <a:off x="-11579" y="0"/>
            <a:ext cx="12203579" cy="4514125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8" name="Google Shape;28;p22"/>
          <p:cNvCxnSpPr/>
          <p:nvPr/>
        </p:nvCxnSpPr>
        <p:spPr>
          <a:xfrm>
            <a:off x="6095999" y="5231047"/>
            <a:ext cx="0" cy="387752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lg" w="lg" type="stealth"/>
          </a:ln>
        </p:spPr>
      </p:cxnSp>
      <p:grpSp>
        <p:nvGrpSpPr>
          <p:cNvPr id="29" name="Google Shape;29;p22"/>
          <p:cNvGrpSpPr/>
          <p:nvPr/>
        </p:nvGrpSpPr>
        <p:grpSpPr>
          <a:xfrm>
            <a:off x="1129146" y="4146629"/>
            <a:ext cx="669704" cy="734994"/>
            <a:chOff x="1261440" y="1189954"/>
            <a:chExt cx="1012368" cy="1111064"/>
          </a:xfrm>
        </p:grpSpPr>
        <p:sp>
          <p:nvSpPr>
            <p:cNvPr id="30" name="Google Shape;30;p22"/>
            <p:cNvSpPr/>
            <p:nvPr/>
          </p:nvSpPr>
          <p:spPr>
            <a:xfrm flipH="1">
              <a:off x="1261440" y="1189954"/>
              <a:ext cx="1012368" cy="1111064"/>
            </a:xfrm>
            <a:custGeom>
              <a:rect b="b" l="l" r="r" t="t"/>
              <a:pathLst>
                <a:path extrusionOk="0" h="1631940" w="1486974">
                  <a:moveTo>
                    <a:pt x="36836" y="408234"/>
                  </a:moveTo>
                  <a:cubicBezTo>
                    <a:pt x="-23660" y="513016"/>
                    <a:pt x="-7074" y="645769"/>
                    <a:pt x="67782" y="761722"/>
                  </a:cubicBezTo>
                  <a:lnTo>
                    <a:pt x="109755" y="816219"/>
                  </a:lnTo>
                  <a:lnTo>
                    <a:pt x="67782" y="870716"/>
                  </a:lnTo>
                  <a:cubicBezTo>
                    <a:pt x="-7074" y="986670"/>
                    <a:pt x="-23660" y="1119422"/>
                    <a:pt x="36836" y="1224204"/>
                  </a:cubicBezTo>
                  <a:cubicBezTo>
                    <a:pt x="97332" y="1328986"/>
                    <a:pt x="220592" y="1380999"/>
                    <a:pt x="358438" y="1374149"/>
                  </a:cubicBezTo>
                  <a:lnTo>
                    <a:pt x="426311" y="1365089"/>
                  </a:lnTo>
                  <a:lnTo>
                    <a:pt x="452400" y="1428396"/>
                  </a:lnTo>
                  <a:cubicBezTo>
                    <a:pt x="515391" y="1551200"/>
                    <a:pt x="622065" y="1631940"/>
                    <a:pt x="743057" y="1631940"/>
                  </a:cubicBezTo>
                  <a:cubicBezTo>
                    <a:pt x="864049" y="1631940"/>
                    <a:pt x="970723" y="1551200"/>
                    <a:pt x="1033714" y="1428396"/>
                  </a:cubicBezTo>
                  <a:lnTo>
                    <a:pt x="1059848" y="1364980"/>
                  </a:lnTo>
                  <a:lnTo>
                    <a:pt x="1128535" y="1374149"/>
                  </a:lnTo>
                  <a:cubicBezTo>
                    <a:pt x="1266382" y="1380999"/>
                    <a:pt x="1389642" y="1328986"/>
                    <a:pt x="1450138" y="1224204"/>
                  </a:cubicBezTo>
                  <a:cubicBezTo>
                    <a:pt x="1510634" y="1119422"/>
                    <a:pt x="1494048" y="986670"/>
                    <a:pt x="1419192" y="870716"/>
                  </a:cubicBezTo>
                  <a:lnTo>
                    <a:pt x="1377219" y="816219"/>
                  </a:lnTo>
                  <a:lnTo>
                    <a:pt x="1419192" y="761722"/>
                  </a:lnTo>
                  <a:cubicBezTo>
                    <a:pt x="1494048" y="645769"/>
                    <a:pt x="1510634" y="513016"/>
                    <a:pt x="1450138" y="408234"/>
                  </a:cubicBezTo>
                  <a:cubicBezTo>
                    <a:pt x="1389642" y="303452"/>
                    <a:pt x="1266382" y="251440"/>
                    <a:pt x="1128535" y="258290"/>
                  </a:cubicBezTo>
                  <a:lnTo>
                    <a:pt x="1060043" y="267433"/>
                  </a:lnTo>
                  <a:lnTo>
                    <a:pt x="1033714" y="203544"/>
                  </a:lnTo>
                  <a:cubicBezTo>
                    <a:pt x="970723" y="80740"/>
                    <a:pt x="864049" y="0"/>
                    <a:pt x="743057" y="0"/>
                  </a:cubicBezTo>
                  <a:cubicBezTo>
                    <a:pt x="622065" y="0"/>
                    <a:pt x="515391" y="80740"/>
                    <a:pt x="452400" y="203544"/>
                  </a:cubicBezTo>
                  <a:lnTo>
                    <a:pt x="426116" y="267324"/>
                  </a:lnTo>
                  <a:lnTo>
                    <a:pt x="358438" y="258290"/>
                  </a:lnTo>
                  <a:cubicBezTo>
                    <a:pt x="220592" y="251440"/>
                    <a:pt x="97332" y="303452"/>
                    <a:pt x="36836" y="4082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1" name="Google Shape;31;p22"/>
            <p:cNvSpPr/>
            <p:nvPr/>
          </p:nvSpPr>
          <p:spPr>
            <a:xfrm>
              <a:off x="1620558" y="1598420"/>
              <a:ext cx="294132" cy="29413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2" name="Google Shape;32;p22"/>
          <p:cNvSpPr/>
          <p:nvPr/>
        </p:nvSpPr>
        <p:spPr>
          <a:xfrm>
            <a:off x="0" y="0"/>
            <a:ext cx="12192000" cy="190876"/>
          </a:xfrm>
          <a:prstGeom prst="rect">
            <a:avLst/>
          </a:prstGeom>
          <a:solidFill>
            <a:schemeClr val="accent3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3" name="Google Shape;33;p22"/>
          <p:cNvGrpSpPr/>
          <p:nvPr/>
        </p:nvGrpSpPr>
        <p:grpSpPr>
          <a:xfrm>
            <a:off x="9782508" y="5550405"/>
            <a:ext cx="1095269" cy="815310"/>
            <a:chOff x="9782508" y="5512731"/>
            <a:chExt cx="1095269" cy="815310"/>
          </a:xfrm>
        </p:grpSpPr>
        <p:grpSp>
          <p:nvGrpSpPr>
            <p:cNvPr id="34" name="Google Shape;34;p22"/>
            <p:cNvGrpSpPr/>
            <p:nvPr/>
          </p:nvGrpSpPr>
          <p:grpSpPr>
            <a:xfrm flipH="1">
              <a:off x="10457224" y="5512731"/>
              <a:ext cx="420553" cy="815310"/>
              <a:chOff x="7852354" y="-1072560"/>
              <a:chExt cx="1922402" cy="3726880"/>
            </a:xfrm>
          </p:grpSpPr>
          <p:grpSp>
            <p:nvGrpSpPr>
              <p:cNvPr id="35" name="Google Shape;35;p22"/>
              <p:cNvGrpSpPr/>
              <p:nvPr/>
            </p:nvGrpSpPr>
            <p:grpSpPr>
              <a:xfrm>
                <a:off x="7852354" y="-1072560"/>
                <a:ext cx="1922402" cy="3066647"/>
                <a:chOff x="7852354" y="-1072560"/>
                <a:chExt cx="1922402" cy="3066647"/>
              </a:xfrm>
            </p:grpSpPr>
            <p:sp>
              <p:nvSpPr>
                <p:cNvPr id="36" name="Google Shape;36;p22"/>
                <p:cNvSpPr/>
                <p:nvPr/>
              </p:nvSpPr>
              <p:spPr>
                <a:xfrm>
                  <a:off x="8653597" y="-978614"/>
                  <a:ext cx="319917" cy="1199273"/>
                </a:xfrm>
                <a:custGeom>
                  <a:rect b="b" l="l" r="r" t="t"/>
                  <a:pathLst>
                    <a:path extrusionOk="0" h="1199273" w="319917">
                      <a:moveTo>
                        <a:pt x="159959" y="0"/>
                      </a:moveTo>
                      <a:lnTo>
                        <a:pt x="221893" y="114105"/>
                      </a:lnTo>
                      <a:cubicBezTo>
                        <a:pt x="285013" y="263338"/>
                        <a:pt x="319917" y="427411"/>
                        <a:pt x="319917" y="599636"/>
                      </a:cubicBezTo>
                      <a:cubicBezTo>
                        <a:pt x="319917" y="771861"/>
                        <a:pt x="285013" y="935934"/>
                        <a:pt x="221893" y="1085167"/>
                      </a:cubicBezTo>
                      <a:lnTo>
                        <a:pt x="159959" y="1199273"/>
                      </a:lnTo>
                      <a:lnTo>
                        <a:pt x="98024" y="1085167"/>
                      </a:lnTo>
                      <a:cubicBezTo>
                        <a:pt x="34904" y="935934"/>
                        <a:pt x="0" y="771861"/>
                        <a:pt x="0" y="599636"/>
                      </a:cubicBezTo>
                      <a:cubicBezTo>
                        <a:pt x="0" y="427411"/>
                        <a:pt x="34904" y="263338"/>
                        <a:pt x="98024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" name="Google Shape;37;p22"/>
                <p:cNvSpPr/>
                <p:nvPr/>
              </p:nvSpPr>
              <p:spPr>
                <a:xfrm rot="2700000">
                  <a:off x="8133884" y="-791031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8" name="Google Shape;38;p22"/>
                <p:cNvSpPr/>
                <p:nvPr/>
              </p:nvSpPr>
              <p:spPr>
                <a:xfrm rot="2700000">
                  <a:off x="8133884" y="-218909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9" name="Google Shape;39;p22"/>
                <p:cNvSpPr/>
                <p:nvPr/>
              </p:nvSpPr>
              <p:spPr>
                <a:xfrm rot="2700000">
                  <a:off x="8133884" y="353214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cxnSp>
            <p:nvCxnSpPr>
              <p:cNvPr id="40" name="Google Shape;40;p22"/>
              <p:cNvCxnSpPr/>
              <p:nvPr/>
            </p:nvCxnSpPr>
            <p:spPr>
              <a:xfrm>
                <a:off x="8813555" y="-399823"/>
                <a:ext cx="0" cy="3054143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41" name="Google Shape;41;p22"/>
            <p:cNvGrpSpPr/>
            <p:nvPr/>
          </p:nvGrpSpPr>
          <p:grpSpPr>
            <a:xfrm flipH="1">
              <a:off x="9782508" y="5512731"/>
              <a:ext cx="420553" cy="815310"/>
              <a:chOff x="7852354" y="-1072560"/>
              <a:chExt cx="1922402" cy="3726880"/>
            </a:xfrm>
          </p:grpSpPr>
          <p:grpSp>
            <p:nvGrpSpPr>
              <p:cNvPr id="42" name="Google Shape;42;p22"/>
              <p:cNvGrpSpPr/>
              <p:nvPr/>
            </p:nvGrpSpPr>
            <p:grpSpPr>
              <a:xfrm>
                <a:off x="7852354" y="-1072560"/>
                <a:ext cx="1922402" cy="3066647"/>
                <a:chOff x="7852354" y="-1072560"/>
                <a:chExt cx="1922402" cy="3066647"/>
              </a:xfrm>
            </p:grpSpPr>
            <p:sp>
              <p:nvSpPr>
                <p:cNvPr id="43" name="Google Shape;43;p22"/>
                <p:cNvSpPr/>
                <p:nvPr/>
              </p:nvSpPr>
              <p:spPr>
                <a:xfrm>
                  <a:off x="8653597" y="-978614"/>
                  <a:ext cx="319917" cy="1199273"/>
                </a:xfrm>
                <a:custGeom>
                  <a:rect b="b" l="l" r="r" t="t"/>
                  <a:pathLst>
                    <a:path extrusionOk="0" h="1199273" w="319917">
                      <a:moveTo>
                        <a:pt x="159959" y="0"/>
                      </a:moveTo>
                      <a:lnTo>
                        <a:pt x="221893" y="114105"/>
                      </a:lnTo>
                      <a:cubicBezTo>
                        <a:pt x="285013" y="263338"/>
                        <a:pt x="319917" y="427411"/>
                        <a:pt x="319917" y="599636"/>
                      </a:cubicBezTo>
                      <a:cubicBezTo>
                        <a:pt x="319917" y="771861"/>
                        <a:pt x="285013" y="935934"/>
                        <a:pt x="221893" y="1085167"/>
                      </a:cubicBezTo>
                      <a:lnTo>
                        <a:pt x="159959" y="1199273"/>
                      </a:lnTo>
                      <a:lnTo>
                        <a:pt x="98024" y="1085167"/>
                      </a:lnTo>
                      <a:cubicBezTo>
                        <a:pt x="34904" y="935934"/>
                        <a:pt x="0" y="771861"/>
                        <a:pt x="0" y="599636"/>
                      </a:cubicBezTo>
                      <a:cubicBezTo>
                        <a:pt x="0" y="427411"/>
                        <a:pt x="34904" y="263338"/>
                        <a:pt x="98024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4" name="Google Shape;44;p22"/>
                <p:cNvSpPr/>
                <p:nvPr/>
              </p:nvSpPr>
              <p:spPr>
                <a:xfrm rot="2700000">
                  <a:off x="8133884" y="-791031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45;p22"/>
                <p:cNvSpPr/>
                <p:nvPr/>
              </p:nvSpPr>
              <p:spPr>
                <a:xfrm rot="2700000">
                  <a:off x="8133884" y="-218909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" name="Google Shape;46;p22"/>
                <p:cNvSpPr/>
                <p:nvPr/>
              </p:nvSpPr>
              <p:spPr>
                <a:xfrm rot="2700000">
                  <a:off x="8133884" y="353214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cxnSp>
            <p:nvCxnSpPr>
              <p:cNvPr id="47" name="Google Shape;47;p22"/>
              <p:cNvCxnSpPr/>
              <p:nvPr/>
            </p:nvCxnSpPr>
            <p:spPr>
              <a:xfrm>
                <a:off x="8813555" y="-399823"/>
                <a:ext cx="0" cy="3054143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grpSp>
        <p:nvGrpSpPr>
          <p:cNvPr id="48" name="Google Shape;48;p22"/>
          <p:cNvGrpSpPr/>
          <p:nvPr/>
        </p:nvGrpSpPr>
        <p:grpSpPr>
          <a:xfrm>
            <a:off x="222715" y="902785"/>
            <a:ext cx="11746571" cy="2597070"/>
            <a:chOff x="-114014" y="1172290"/>
            <a:chExt cx="11746571" cy="2597070"/>
          </a:xfrm>
        </p:grpSpPr>
        <p:sp>
          <p:nvSpPr>
            <p:cNvPr id="49" name="Google Shape;49;p22"/>
            <p:cNvSpPr/>
            <p:nvPr/>
          </p:nvSpPr>
          <p:spPr>
            <a:xfrm>
              <a:off x="10376201" y="1886975"/>
              <a:ext cx="1256356" cy="631212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0" name="Google Shape;50;p22"/>
            <p:cNvSpPr/>
            <p:nvPr/>
          </p:nvSpPr>
          <p:spPr>
            <a:xfrm>
              <a:off x="7909800" y="1172290"/>
              <a:ext cx="922484" cy="463470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1" name="Google Shape;51;p22"/>
            <p:cNvSpPr/>
            <p:nvPr/>
          </p:nvSpPr>
          <p:spPr>
            <a:xfrm>
              <a:off x="2215973" y="2289547"/>
              <a:ext cx="1256356" cy="631212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2" name="Google Shape;52;p22"/>
            <p:cNvSpPr/>
            <p:nvPr/>
          </p:nvSpPr>
          <p:spPr>
            <a:xfrm>
              <a:off x="-114014" y="3295312"/>
              <a:ext cx="943538" cy="474048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53" name="Google Shape;53;p22"/>
          <p:cNvGrpSpPr/>
          <p:nvPr/>
        </p:nvGrpSpPr>
        <p:grpSpPr>
          <a:xfrm>
            <a:off x="10877835" y="1323555"/>
            <a:ext cx="307662" cy="662214"/>
            <a:chOff x="10822038" y="1463963"/>
            <a:chExt cx="435262" cy="936864"/>
          </a:xfrm>
        </p:grpSpPr>
        <p:grpSp>
          <p:nvGrpSpPr>
            <p:cNvPr id="54" name="Google Shape;54;p22"/>
            <p:cNvGrpSpPr/>
            <p:nvPr/>
          </p:nvGrpSpPr>
          <p:grpSpPr>
            <a:xfrm>
              <a:off x="10822038" y="1965565"/>
              <a:ext cx="435262" cy="435262"/>
              <a:chOff x="4188534" y="4651521"/>
              <a:chExt cx="1604168" cy="1604168"/>
            </a:xfrm>
          </p:grpSpPr>
          <p:sp>
            <p:nvSpPr>
              <p:cNvPr id="55" name="Google Shape;55;p22"/>
              <p:cNvSpPr/>
              <p:nvPr/>
            </p:nvSpPr>
            <p:spPr>
              <a:xfrm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6" name="Google Shape;56;p22"/>
              <p:cNvSpPr/>
              <p:nvPr/>
            </p:nvSpPr>
            <p:spPr>
              <a:xfrm rot="2700000"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57" name="Google Shape;57;p22"/>
            <p:cNvGrpSpPr/>
            <p:nvPr/>
          </p:nvGrpSpPr>
          <p:grpSpPr>
            <a:xfrm>
              <a:off x="10822038" y="1463963"/>
              <a:ext cx="435262" cy="435262"/>
              <a:chOff x="4188534" y="4651521"/>
              <a:chExt cx="1604168" cy="1604168"/>
            </a:xfrm>
          </p:grpSpPr>
          <p:sp>
            <p:nvSpPr>
              <p:cNvPr id="58" name="Google Shape;58;p22"/>
              <p:cNvSpPr/>
              <p:nvPr/>
            </p:nvSpPr>
            <p:spPr>
              <a:xfrm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9" name="Google Shape;59;p22"/>
              <p:cNvSpPr/>
              <p:nvPr/>
            </p:nvSpPr>
            <p:spPr>
              <a:xfrm rot="2700000"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60" name="Google Shape;60;p22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accen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chemeClr val="accen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1" name="Google Shape;61;p22"/>
          <p:cNvSpPr/>
          <p:nvPr/>
        </p:nvSpPr>
        <p:spPr>
          <a:xfrm>
            <a:off x="0" y="-451413"/>
            <a:ext cx="12191999" cy="7309413"/>
          </a:xfrm>
          <a:prstGeom prst="frame">
            <a:avLst>
              <a:gd fmla="val 1167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구역 머리글">
  <p:cSld name="1_구역 머리글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64;p25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5" name="Google Shape;65;p25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구역 머리글">
  <p:cSld name="2_구역 머리글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6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8" name="Google Shape;68;p26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9" name="Google Shape;69;p26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>
  <p:cSld name="콘텐츠 2개">
    <p:bg>
      <p:bgPr>
        <a:solidFill>
          <a:schemeClr val="accent2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꽃, 식물, 데이지이(가) 표시된 사진&#10;&#10;자동 생성된 설명" id="71" name="Google Shape;71;p27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27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chemeClr val="l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grpSp>
        <p:nvGrpSpPr>
          <p:cNvPr id="73" name="Google Shape;73;p27"/>
          <p:cNvGrpSpPr/>
          <p:nvPr/>
        </p:nvGrpSpPr>
        <p:grpSpPr>
          <a:xfrm>
            <a:off x="11416557" y="421029"/>
            <a:ext cx="216000" cy="144000"/>
            <a:chOff x="11685270" y="508740"/>
            <a:chExt cx="285750" cy="232410"/>
          </a:xfrm>
        </p:grpSpPr>
        <p:cxnSp>
          <p:nvCxnSpPr>
            <p:cNvPr id="74" name="Google Shape;74;p27"/>
            <p:cNvCxnSpPr/>
            <p:nvPr/>
          </p:nvCxnSpPr>
          <p:spPr>
            <a:xfrm>
              <a:off x="11685270" y="50874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" name="Google Shape;75;p27"/>
            <p:cNvCxnSpPr/>
            <p:nvPr/>
          </p:nvCxnSpPr>
          <p:spPr>
            <a:xfrm>
              <a:off x="11685270" y="74115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" name="Google Shape;76;p27"/>
            <p:cNvCxnSpPr/>
            <p:nvPr/>
          </p:nvCxnSpPr>
          <p:spPr>
            <a:xfrm>
              <a:off x="11765280" y="624945"/>
              <a:ext cx="20574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0" name="Google Shape;80;p2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1" name="Google Shape;81;p2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2" name="Google Shape;82;p2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3" name="Google Shape;83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4" name="Google Shape;84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5" name="Google Shape;85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9" name="Google Shape;8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0" name="Google Shape;9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20"/>
          <p:cNvGrpSpPr/>
          <p:nvPr/>
        </p:nvGrpSpPr>
        <p:grpSpPr>
          <a:xfrm>
            <a:off x="-1203767" y="0"/>
            <a:ext cx="1064871" cy="1446835"/>
            <a:chOff x="-919762" y="207390"/>
            <a:chExt cx="363001" cy="1081667"/>
          </a:xfrm>
        </p:grpSpPr>
        <p:sp>
          <p:nvSpPr>
            <p:cNvPr id="7" name="Google Shape;7;p20"/>
            <p:cNvSpPr/>
            <p:nvPr/>
          </p:nvSpPr>
          <p:spPr>
            <a:xfrm>
              <a:off x="-914400" y="501129"/>
              <a:ext cx="357639" cy="200449"/>
            </a:xfrm>
            <a:prstGeom prst="rect">
              <a:avLst/>
            </a:prstGeom>
            <a:solidFill>
              <a:srgbClr val="FF6A6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8;p20"/>
            <p:cNvSpPr/>
            <p:nvPr/>
          </p:nvSpPr>
          <p:spPr>
            <a:xfrm>
              <a:off x="-914400" y="207390"/>
              <a:ext cx="357639" cy="200449"/>
            </a:xfrm>
            <a:prstGeom prst="rect">
              <a:avLst/>
            </a:prstGeom>
            <a:solidFill>
              <a:srgbClr val="5BAD5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" name="Google Shape;9;p20"/>
            <p:cNvSpPr/>
            <p:nvPr/>
          </p:nvSpPr>
          <p:spPr>
            <a:xfrm>
              <a:off x="-919762" y="794868"/>
              <a:ext cx="357639" cy="200449"/>
            </a:xfrm>
            <a:prstGeom prst="rect">
              <a:avLst/>
            </a:prstGeom>
            <a:solidFill>
              <a:srgbClr val="FDC43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" name="Google Shape;10;p20"/>
            <p:cNvSpPr/>
            <p:nvPr/>
          </p:nvSpPr>
          <p:spPr>
            <a:xfrm>
              <a:off x="-919762" y="1088608"/>
              <a:ext cx="357639" cy="2004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hyperlink" Target="https://doi.org/10.1111/jiec.12630" TargetMode="External"/><Relationship Id="rId5" Type="http://schemas.openxmlformats.org/officeDocument/2006/relationships/hyperlink" Target="https://onlinelibrary.wiley.com/doi/10.1111/jiec.12630#citedby-section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무료 녹색 잎이 많은 식물 스톡 사진" id="121" name="Google Shape;121;p1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"/>
          <p:cNvSpPr/>
          <p:nvPr/>
        </p:nvSpPr>
        <p:spPr>
          <a:xfrm>
            <a:off x="0" y="552449"/>
            <a:ext cx="5219700" cy="5810251"/>
          </a:xfrm>
          <a:prstGeom prst="rect">
            <a:avLst/>
          </a:prstGeom>
          <a:solidFill>
            <a:srgbClr val="11512C">
              <a:alpha val="9333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p1"/>
          <p:cNvSpPr txBox="1"/>
          <p:nvPr/>
        </p:nvSpPr>
        <p:spPr>
          <a:xfrm>
            <a:off x="295275" y="1895534"/>
            <a:ext cx="733425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"/>
          <p:cNvSpPr txBox="1"/>
          <p:nvPr/>
        </p:nvSpPr>
        <p:spPr>
          <a:xfrm>
            <a:off x="628650" y="1738371"/>
            <a:ext cx="4000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Carbon-Free</a:t>
            </a:r>
            <a:endParaRPr b="1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탄소 줄이기 프로젝트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"/>
          <p:cNvSpPr txBox="1"/>
          <p:nvPr/>
        </p:nvSpPr>
        <p:spPr>
          <a:xfrm>
            <a:off x="628650" y="3343334"/>
            <a:ext cx="63342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2143736 이준원</a:t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2143922 김화영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2019206 오승연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" name="Google Shape;126;p1"/>
          <p:cNvCxnSpPr/>
          <p:nvPr/>
        </p:nvCxnSpPr>
        <p:spPr>
          <a:xfrm>
            <a:off x="0" y="1075786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7" name="Google Shape;127;p1"/>
          <p:cNvCxnSpPr/>
          <p:nvPr/>
        </p:nvCxnSpPr>
        <p:spPr>
          <a:xfrm>
            <a:off x="0" y="3056986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8" name="Google Shape;128;p1"/>
          <p:cNvCxnSpPr/>
          <p:nvPr/>
        </p:nvCxnSpPr>
        <p:spPr>
          <a:xfrm>
            <a:off x="0" y="5714461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9" name="Google Shape;129;p1"/>
          <p:cNvCxnSpPr/>
          <p:nvPr/>
        </p:nvCxnSpPr>
        <p:spPr>
          <a:xfrm>
            <a:off x="4781550" y="547207"/>
            <a:ext cx="0" cy="5815493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e0418429a6_1_31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분포 시각화</a:t>
            </a:r>
            <a:endParaRPr b="1" sz="3500">
              <a:solidFill>
                <a:schemeClr val="accent1"/>
              </a:solidFill>
            </a:endParaRPr>
          </a:p>
        </p:txBody>
      </p:sp>
      <p:sp>
        <p:nvSpPr>
          <p:cNvPr id="231" name="Google Shape;231;g2e0418429a6_1_31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2" name="Google Shape;232;g2e0418429a6_1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63" y="1383925"/>
            <a:ext cx="9485384" cy="53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2e0418429a6_1_31"/>
          <p:cNvSpPr/>
          <p:nvPr/>
        </p:nvSpPr>
        <p:spPr>
          <a:xfrm>
            <a:off x="1443800" y="1435375"/>
            <a:ext cx="46521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상</a:t>
            </a:r>
            <a:r>
              <a:rPr lang="en-US" sz="2000"/>
              <a:t>위 10 사이트별 총 CO2 배출량</a:t>
            </a:r>
            <a:endParaRPr sz="2000"/>
          </a:p>
        </p:txBody>
      </p:sp>
      <p:pic>
        <p:nvPicPr>
          <p:cNvPr id="234" name="Google Shape;234;g2e0418429a6_1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3925" y="127488"/>
            <a:ext cx="3579599" cy="2775812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g2e0418429a6_1_31"/>
          <p:cNvSpPr/>
          <p:nvPr/>
        </p:nvSpPr>
        <p:spPr>
          <a:xfrm>
            <a:off x="7633925" y="1848625"/>
            <a:ext cx="2462700" cy="41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e0418429a6_1_37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분포 시각화</a:t>
            </a:r>
            <a:endParaRPr b="1" sz="3500">
              <a:solidFill>
                <a:schemeClr val="accent1"/>
              </a:solidFill>
            </a:endParaRPr>
          </a:p>
        </p:txBody>
      </p:sp>
      <p:sp>
        <p:nvSpPr>
          <p:cNvPr id="241" name="Google Shape;241;g2e0418429a6_1_37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g2e0418429a6_1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3313" y="1332650"/>
            <a:ext cx="9485384" cy="53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g2e0418429a6_1_37"/>
          <p:cNvSpPr/>
          <p:nvPr/>
        </p:nvSpPr>
        <p:spPr>
          <a:xfrm>
            <a:off x="1413725" y="1332650"/>
            <a:ext cx="34290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자원</a:t>
            </a:r>
            <a:r>
              <a:rPr lang="en-US" sz="2000"/>
              <a:t>별 CO2 배출 기여도</a:t>
            </a:r>
            <a:endParaRPr sz="2000"/>
          </a:p>
        </p:txBody>
      </p:sp>
      <p:sp>
        <p:nvSpPr>
          <p:cNvPr id="244" name="Google Shape;244;g2e0418429a6_1_37"/>
          <p:cNvSpPr/>
          <p:nvPr/>
        </p:nvSpPr>
        <p:spPr>
          <a:xfrm>
            <a:off x="6378750" y="3880200"/>
            <a:ext cx="1381500" cy="571500"/>
          </a:xfrm>
          <a:prstGeom prst="rect">
            <a:avLst/>
          </a:prstGeom>
          <a:solidFill>
            <a:srgbClr val="3C78D8"/>
          </a:solidFill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Img 52%</a:t>
            </a:r>
            <a:endParaRPr sz="2000"/>
          </a:p>
        </p:txBody>
      </p:sp>
      <p:sp>
        <p:nvSpPr>
          <p:cNvPr id="245" name="Google Shape;245;g2e0418429a6_1_37"/>
          <p:cNvSpPr/>
          <p:nvPr/>
        </p:nvSpPr>
        <p:spPr>
          <a:xfrm>
            <a:off x="4380525" y="2857500"/>
            <a:ext cx="1381500" cy="571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css 23</a:t>
            </a:r>
            <a:r>
              <a:rPr lang="en-US" sz="2000"/>
              <a:t>%</a:t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e0418429a6_1_10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분포 시각화</a:t>
            </a:r>
            <a:endParaRPr b="1" sz="3500">
              <a:solidFill>
                <a:schemeClr val="accent1"/>
              </a:solidFill>
            </a:endParaRPr>
          </a:p>
        </p:txBody>
      </p:sp>
      <p:sp>
        <p:nvSpPr>
          <p:cNvPr id="251" name="Google Shape;251;g2e0418429a6_1_10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2" name="Google Shape;252;g2e0418429a6_1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751" y="1256425"/>
            <a:ext cx="9300501" cy="5234653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g2e0418429a6_1_10"/>
          <p:cNvSpPr/>
          <p:nvPr/>
        </p:nvSpPr>
        <p:spPr>
          <a:xfrm>
            <a:off x="1445750" y="1256425"/>
            <a:ext cx="51114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하위 0~5% 구간의 데이터</a:t>
            </a:r>
            <a:endParaRPr sz="2000"/>
          </a:p>
        </p:txBody>
      </p:sp>
      <p:sp>
        <p:nvSpPr>
          <p:cNvPr id="254" name="Google Shape;254;g2e0418429a6_1_10"/>
          <p:cNvSpPr/>
          <p:nvPr/>
        </p:nvSpPr>
        <p:spPr>
          <a:xfrm>
            <a:off x="5972700" y="4496800"/>
            <a:ext cx="1381500" cy="571500"/>
          </a:xfrm>
          <a:prstGeom prst="rect">
            <a:avLst/>
          </a:prstGeom>
          <a:solidFill>
            <a:srgbClr val="3C78D8"/>
          </a:solidFill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Img 82%</a:t>
            </a:r>
            <a:endParaRPr sz="2000"/>
          </a:p>
        </p:txBody>
      </p:sp>
      <p:sp>
        <p:nvSpPr>
          <p:cNvPr id="255" name="Google Shape;255;g2e0418429a6_1_10"/>
          <p:cNvSpPr/>
          <p:nvPr/>
        </p:nvSpPr>
        <p:spPr>
          <a:xfrm>
            <a:off x="4714500" y="2569900"/>
            <a:ext cx="1381500" cy="571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css17</a:t>
            </a:r>
            <a:r>
              <a:rPr lang="en-US" sz="2000"/>
              <a:t>%</a:t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e0418429a6_1_19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분포 시각화</a:t>
            </a:r>
            <a:endParaRPr b="1" sz="3500">
              <a:solidFill>
                <a:schemeClr val="accent1"/>
              </a:solidFill>
            </a:endParaRPr>
          </a:p>
        </p:txBody>
      </p:sp>
      <p:sp>
        <p:nvSpPr>
          <p:cNvPr id="261" name="Google Shape;261;g2e0418429a6_1_19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g2e0418429a6_1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736" y="1272325"/>
            <a:ext cx="9356526" cy="52661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2e0418429a6_1_19"/>
          <p:cNvSpPr/>
          <p:nvPr/>
        </p:nvSpPr>
        <p:spPr>
          <a:xfrm>
            <a:off x="1417725" y="1272325"/>
            <a:ext cx="51114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하위 50~100% 구간의 데이터</a:t>
            </a:r>
            <a:endParaRPr sz="2000"/>
          </a:p>
        </p:txBody>
      </p:sp>
      <p:sp>
        <p:nvSpPr>
          <p:cNvPr id="264" name="Google Shape;264;g2e0418429a6_1_19"/>
          <p:cNvSpPr/>
          <p:nvPr/>
        </p:nvSpPr>
        <p:spPr>
          <a:xfrm>
            <a:off x="6333650" y="3925300"/>
            <a:ext cx="1381500" cy="571500"/>
          </a:xfrm>
          <a:prstGeom prst="rect">
            <a:avLst/>
          </a:prstGeom>
          <a:solidFill>
            <a:srgbClr val="3C78D8"/>
          </a:solidFill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Video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58</a:t>
            </a:r>
            <a:r>
              <a:rPr lang="en-US" sz="2000"/>
              <a:t>%</a:t>
            </a:r>
            <a:endParaRPr sz="2000"/>
          </a:p>
        </p:txBody>
      </p:sp>
      <p:sp>
        <p:nvSpPr>
          <p:cNvPr id="265" name="Google Shape;265;g2e0418429a6_1_19"/>
          <p:cNvSpPr/>
          <p:nvPr/>
        </p:nvSpPr>
        <p:spPr>
          <a:xfrm>
            <a:off x="4576025" y="2769275"/>
            <a:ext cx="1381500" cy="571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Img 23%</a:t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e0418429a6_1_72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분포 시각화</a:t>
            </a:r>
            <a:endParaRPr b="1" sz="3500">
              <a:solidFill>
                <a:schemeClr val="accent1"/>
              </a:solidFill>
            </a:endParaRPr>
          </a:p>
        </p:txBody>
      </p:sp>
      <p:sp>
        <p:nvSpPr>
          <p:cNvPr id="271" name="Google Shape;271;g2e0418429a6_1_72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g2e0418429a6_1_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3313" y="1366900"/>
            <a:ext cx="9485384" cy="53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g2e0418429a6_1_72"/>
          <p:cNvSpPr/>
          <p:nvPr/>
        </p:nvSpPr>
        <p:spPr>
          <a:xfrm>
            <a:off x="1417725" y="1366900"/>
            <a:ext cx="51114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사이트별 자원 사용량 및 CO2 배출량</a:t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e0418429a6_1_43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분포 시각화</a:t>
            </a:r>
            <a:endParaRPr b="1" sz="3500">
              <a:solidFill>
                <a:schemeClr val="accent1"/>
              </a:solidFill>
            </a:endParaRPr>
          </a:p>
        </p:txBody>
      </p:sp>
      <p:sp>
        <p:nvSpPr>
          <p:cNvPr id="279" name="Google Shape;279;g2e0418429a6_1_43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0" name="Google Shape;280;g2e0418429a6_1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3313" y="1317800"/>
            <a:ext cx="9485384" cy="53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g2e0418429a6_1_43"/>
          <p:cNvSpPr/>
          <p:nvPr/>
        </p:nvSpPr>
        <p:spPr>
          <a:xfrm>
            <a:off x="1353325" y="1317800"/>
            <a:ext cx="51114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Link, Fetch 사용량 및 CO2 배출량</a:t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e0418429a6_1_66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분포 시각화</a:t>
            </a:r>
            <a:endParaRPr b="1" sz="3500">
              <a:solidFill>
                <a:schemeClr val="accent1"/>
              </a:solidFill>
            </a:endParaRPr>
          </a:p>
        </p:txBody>
      </p:sp>
      <p:sp>
        <p:nvSpPr>
          <p:cNvPr id="287" name="Google Shape;287;g2e0418429a6_1_66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8" name="Google Shape;288;g2e0418429a6_1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3313" y="1386550"/>
            <a:ext cx="9485384" cy="53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2e0418429a6_1_66"/>
          <p:cNvSpPr/>
          <p:nvPr/>
        </p:nvSpPr>
        <p:spPr>
          <a:xfrm>
            <a:off x="1353325" y="1317450"/>
            <a:ext cx="51114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CSS, Script 사용량 및 CO2 배출량</a:t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e0418429a6_1_79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분포 시각화</a:t>
            </a:r>
            <a:endParaRPr b="1" sz="3500">
              <a:solidFill>
                <a:schemeClr val="accent1"/>
              </a:solidFill>
            </a:endParaRPr>
          </a:p>
        </p:txBody>
      </p:sp>
      <p:sp>
        <p:nvSpPr>
          <p:cNvPr id="295" name="Google Shape;295;g2e0418429a6_1_79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6" name="Google Shape;296;g2e0418429a6_1_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3313" y="1337450"/>
            <a:ext cx="9485384" cy="53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2e0418429a6_1_79"/>
          <p:cNvSpPr/>
          <p:nvPr/>
        </p:nvSpPr>
        <p:spPr>
          <a:xfrm>
            <a:off x="1417725" y="1337450"/>
            <a:ext cx="51114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Img, Video 사용량 및 CO2 배출량</a:t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e0418429a6_1_52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분포 시각화</a:t>
            </a:r>
            <a:endParaRPr b="1" sz="3500">
              <a:solidFill>
                <a:schemeClr val="accent1"/>
              </a:solidFill>
            </a:endParaRPr>
          </a:p>
        </p:txBody>
      </p:sp>
      <p:sp>
        <p:nvSpPr>
          <p:cNvPr id="303" name="Google Shape;303;g2e0418429a6_1_52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g2e0418429a6_1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3313" y="1170525"/>
            <a:ext cx="9485384" cy="53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g2e0418429a6_1_52"/>
          <p:cNvSpPr/>
          <p:nvPr/>
        </p:nvSpPr>
        <p:spPr>
          <a:xfrm>
            <a:off x="1353325" y="1214500"/>
            <a:ext cx="51114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사이트별 자원 사용량 히트맵</a:t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e0418429a6_1_59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분포 시각화</a:t>
            </a:r>
            <a:endParaRPr b="1" sz="3500">
              <a:solidFill>
                <a:schemeClr val="accent1"/>
              </a:solidFill>
            </a:endParaRPr>
          </a:p>
        </p:txBody>
      </p:sp>
      <p:sp>
        <p:nvSpPr>
          <p:cNvPr id="311" name="Google Shape;311;g2e0418429a6_1_59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2" name="Google Shape;312;g2e0418429a6_1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738" y="1214500"/>
            <a:ext cx="9496526" cy="5344976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g2e0418429a6_1_59"/>
          <p:cNvSpPr/>
          <p:nvPr/>
        </p:nvSpPr>
        <p:spPr>
          <a:xfrm>
            <a:off x="1347750" y="1214500"/>
            <a:ext cx="86685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탄소가 적게 발생하는 상위 10개 링크의 자원 사용량 히트맵</a:t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"/>
          <p:cNvSpPr txBox="1"/>
          <p:nvPr/>
        </p:nvSpPr>
        <p:spPr>
          <a:xfrm>
            <a:off x="559441" y="377613"/>
            <a:ext cx="1101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FFFFF4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Carbon-Free</a:t>
            </a:r>
            <a:endParaRPr b="0" i="0" sz="900" u="none" cap="none" strike="noStrike">
              <a:solidFill>
                <a:srgbClr val="FFFFF4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35" name="Google Shape;135;p3"/>
          <p:cNvSpPr txBox="1"/>
          <p:nvPr/>
        </p:nvSpPr>
        <p:spPr>
          <a:xfrm>
            <a:off x="559441" y="1598512"/>
            <a:ext cx="724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"/>
          <p:cNvSpPr txBox="1"/>
          <p:nvPr/>
        </p:nvSpPr>
        <p:spPr>
          <a:xfrm>
            <a:off x="1561287" y="1598512"/>
            <a:ext cx="3334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4"/>
                </a:solidFill>
                <a:latin typeface="Arial"/>
                <a:ea typeface="Arial"/>
                <a:cs typeface="Arial"/>
                <a:sym typeface="Arial"/>
              </a:rPr>
              <a:t>주제</a:t>
            </a:r>
            <a:endParaRPr b="0" i="0" sz="5000" u="none" cap="none" strike="noStrike">
              <a:solidFill>
                <a:srgbClr val="FFFF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" name="Google Shape;137;p3"/>
          <p:cNvGrpSpPr/>
          <p:nvPr/>
        </p:nvGrpSpPr>
        <p:grpSpPr>
          <a:xfrm>
            <a:off x="11416557" y="421029"/>
            <a:ext cx="216000" cy="144000"/>
            <a:chOff x="11685270" y="508740"/>
            <a:chExt cx="285750" cy="232410"/>
          </a:xfrm>
        </p:grpSpPr>
        <p:cxnSp>
          <p:nvCxnSpPr>
            <p:cNvPr id="138" name="Google Shape;138;p3"/>
            <p:cNvCxnSpPr/>
            <p:nvPr/>
          </p:nvCxnSpPr>
          <p:spPr>
            <a:xfrm>
              <a:off x="11685270" y="50874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" name="Google Shape;139;p3"/>
            <p:cNvCxnSpPr/>
            <p:nvPr/>
          </p:nvCxnSpPr>
          <p:spPr>
            <a:xfrm>
              <a:off x="11685270" y="74115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3"/>
            <p:cNvCxnSpPr/>
            <p:nvPr/>
          </p:nvCxnSpPr>
          <p:spPr>
            <a:xfrm>
              <a:off x="11765280" y="624945"/>
              <a:ext cx="20574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41" name="Google Shape;141;p3"/>
          <p:cNvGrpSpPr/>
          <p:nvPr/>
        </p:nvGrpSpPr>
        <p:grpSpPr>
          <a:xfrm>
            <a:off x="1561287" y="5645324"/>
            <a:ext cx="1112886" cy="272460"/>
            <a:chOff x="8938941" y="2214065"/>
            <a:chExt cx="3383544" cy="828368"/>
          </a:xfrm>
        </p:grpSpPr>
        <p:sp>
          <p:nvSpPr>
            <p:cNvPr id="142" name="Google Shape;142;p3"/>
            <p:cNvSpPr/>
            <p:nvPr/>
          </p:nvSpPr>
          <p:spPr>
            <a:xfrm>
              <a:off x="11479105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0209023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8938941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45" name="Google Shape;145;p3"/>
          <p:cNvGrpSpPr/>
          <p:nvPr/>
        </p:nvGrpSpPr>
        <p:grpSpPr>
          <a:xfrm>
            <a:off x="2961956" y="3974602"/>
            <a:ext cx="9230789" cy="1822533"/>
            <a:chOff x="7386322" y="3126226"/>
            <a:chExt cx="4805700" cy="1215265"/>
          </a:xfrm>
        </p:grpSpPr>
        <p:sp>
          <p:nvSpPr>
            <p:cNvPr id="146" name="Google Shape;146;p3"/>
            <p:cNvSpPr/>
            <p:nvPr/>
          </p:nvSpPr>
          <p:spPr>
            <a:xfrm>
              <a:off x="8473460" y="3126226"/>
              <a:ext cx="35082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108000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클라우드 내 웹사이트의 탄소배출량을 </a:t>
              </a:r>
              <a:endParaRPr b="0" i="0" sz="21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예측하는 기술 개발</a:t>
              </a:r>
              <a:endParaRPr b="0" i="0" sz="2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7" name="Google Shape;147;p3"/>
            <p:cNvSpPr txBox="1"/>
            <p:nvPr/>
          </p:nvSpPr>
          <p:spPr>
            <a:xfrm>
              <a:off x="7386322" y="3141621"/>
              <a:ext cx="10326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200" u="none" cap="none" strike="noStrike">
                  <a:solidFill>
                    <a:srgbClr val="FDF59C"/>
                  </a:solidFill>
                  <a:latin typeface="Noto Sans"/>
                  <a:ea typeface="Noto Sans"/>
                  <a:cs typeface="Noto Sans"/>
                  <a:sym typeface="Noto Sans"/>
                </a:rPr>
                <a:t>Main </a:t>
              </a:r>
              <a:r>
                <a:rPr b="1" i="0" lang="en-US" sz="2200" u="none" cap="none" strike="noStrike">
                  <a:solidFill>
                    <a:srgbClr val="FDF59C"/>
                  </a:solidFill>
                  <a:latin typeface="Noto Sans"/>
                  <a:ea typeface="Noto Sans"/>
                  <a:cs typeface="Noto Sans"/>
                  <a:sym typeface="Noto Sans"/>
                </a:rPr>
                <a:t>(03)</a:t>
              </a:r>
              <a:endParaRPr b="1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8" name="Google Shape;148;p3"/>
            <p:cNvCxnSpPr/>
            <p:nvPr/>
          </p:nvCxnSpPr>
          <p:spPr>
            <a:xfrm>
              <a:off x="7386322" y="4341491"/>
              <a:ext cx="48057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e0418429a6_1_89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탄소등급분류표 제작</a:t>
            </a:r>
            <a:endParaRPr b="1" i="0" sz="1200" u="none" cap="none" strike="noStrike">
              <a:solidFill>
                <a:schemeClr val="accent1"/>
              </a:solidFill>
            </a:endParaRPr>
          </a:p>
        </p:txBody>
      </p:sp>
      <p:sp>
        <p:nvSpPr>
          <p:cNvPr id="319" name="Google Shape;319;g2e0418429a6_1_89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20" name="Google Shape;320;g2e0418429a6_1_89"/>
          <p:cNvGraphicFramePr/>
          <p:nvPr/>
        </p:nvGraphicFramePr>
        <p:xfrm>
          <a:off x="1450850" y="16894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{60A588D8-ECD8-4E62-B95A-4FCA51CBF10B}</a:tableStyleId>
              </a:tblPr>
              <a:tblGrid>
                <a:gridCol w="5107050"/>
                <a:gridCol w="1678025"/>
                <a:gridCol w="2174350"/>
              </a:tblGrid>
              <a:tr h="590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구간 산정</a:t>
                      </a:r>
                      <a:endParaRPr b="1"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등급</a:t>
                      </a:r>
                      <a:endParaRPr b="1" sz="1700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데이터 분류 범위</a:t>
                      </a:r>
                      <a:endParaRPr b="1" sz="1700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</a:t>
                      </a: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0.0118660751670599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A+ 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0~5%</a:t>
                      </a:r>
                      <a:endParaRPr sz="1700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CO2&lt;=0.0634206675298511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A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5~10%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CO2&lt;=0.846303706225008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B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10~20%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CO2&lt;=2.35371515683271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20~30%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CO2&lt;=6.5946437755711385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D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30~50%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713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CO2&gt;6.5946437755711385</a:t>
                      </a:r>
                      <a:endParaRPr sz="1700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F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50%~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704b201a57_2_18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웹페이지 </a:t>
            </a:r>
            <a:r>
              <a:rPr b="1" lang="en-US" sz="3500">
                <a:solidFill>
                  <a:schemeClr val="accent1"/>
                </a:solidFill>
              </a:rPr>
              <a:t>수정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g2704b201a57_2_18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g2704b201a57_2_18"/>
          <p:cNvSpPr txBox="1"/>
          <p:nvPr/>
        </p:nvSpPr>
        <p:spPr>
          <a:xfrm>
            <a:off x="764825" y="1419000"/>
            <a:ext cx="1090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다크모드를 기본 설정 / 색이 반대로 뜨던 오류 개선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8" name="Google Shape;328;g2704b201a57_2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6232" y="2094600"/>
            <a:ext cx="6827167" cy="3746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g2704b201a57_2_18"/>
          <p:cNvPicPr preferRelativeResize="0"/>
          <p:nvPr/>
        </p:nvPicPr>
        <p:blipFill rotWithShape="1">
          <a:blip r:embed="rId4">
            <a:alphaModFix/>
          </a:blip>
          <a:srcRect b="0" l="7373" r="0" t="0"/>
          <a:stretch/>
        </p:blipFill>
        <p:spPr>
          <a:xfrm>
            <a:off x="199000" y="2094600"/>
            <a:ext cx="6329426" cy="3746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e0418429a6_1_0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웹페이지</a:t>
            </a:r>
            <a:r>
              <a:rPr b="1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3500">
                <a:solidFill>
                  <a:schemeClr val="accent1"/>
                </a:solidFill>
              </a:rPr>
              <a:t>수정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5" name="Google Shape;335;g2e0418429a6_1_0"/>
          <p:cNvPicPr preferRelativeResize="0"/>
          <p:nvPr/>
        </p:nvPicPr>
        <p:blipFill rotWithShape="1">
          <a:blip r:embed="rId3">
            <a:alphaModFix/>
          </a:blip>
          <a:srcRect b="0" l="22904" r="0" t="14799"/>
          <a:stretch/>
        </p:blipFill>
        <p:spPr>
          <a:xfrm>
            <a:off x="225500" y="2842425"/>
            <a:ext cx="5622748" cy="3720024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2e0418429a6_1_0"/>
          <p:cNvSpPr/>
          <p:nvPr/>
        </p:nvSpPr>
        <p:spPr>
          <a:xfrm>
            <a:off x="6060900" y="4120825"/>
            <a:ext cx="969900" cy="66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2e0418429a6_1_0"/>
          <p:cNvSpPr txBox="1"/>
          <p:nvPr/>
        </p:nvSpPr>
        <p:spPr>
          <a:xfrm>
            <a:off x="764825" y="1477700"/>
            <a:ext cx="6260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기존 웹페이지에서 </a:t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측정 된 등급에 따른</a:t>
            </a:r>
            <a:r>
              <a:rPr lang="en-US" sz="2200">
                <a:solidFill>
                  <a:schemeClr val="dk1"/>
                </a:solidFill>
              </a:rPr>
              <a:t> 사진이 나오도록 변경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338" name="Google Shape;338;g2e0418429a6_1_0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9" name="Google Shape;339;g2e0418429a6_1_0"/>
          <p:cNvPicPr preferRelativeResize="0"/>
          <p:nvPr/>
        </p:nvPicPr>
        <p:blipFill rotWithShape="1">
          <a:blip r:embed="rId4">
            <a:alphaModFix/>
          </a:blip>
          <a:srcRect b="1774" l="0" r="0" t="1803"/>
          <a:stretch/>
        </p:blipFill>
        <p:spPr>
          <a:xfrm>
            <a:off x="7205925" y="573175"/>
            <a:ext cx="4551499" cy="619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g2e03a579e8b_1_6"/>
          <p:cNvPicPr preferRelativeResize="0"/>
          <p:nvPr/>
        </p:nvPicPr>
        <p:blipFill rotWithShape="1">
          <a:blip r:embed="rId3">
            <a:alphaModFix/>
          </a:blip>
          <a:srcRect b="1774" l="0" r="0" t="1803"/>
          <a:stretch/>
        </p:blipFill>
        <p:spPr>
          <a:xfrm>
            <a:off x="7205925" y="573175"/>
            <a:ext cx="4551499" cy="6194749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g2e03a579e8b_1_6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웹페이지</a:t>
            </a:r>
            <a:r>
              <a:rPr b="1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3500">
                <a:solidFill>
                  <a:schemeClr val="accent1"/>
                </a:solidFill>
              </a:rPr>
              <a:t>수정 예정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2e03a579e8b_1_6"/>
          <p:cNvSpPr txBox="1"/>
          <p:nvPr/>
        </p:nvSpPr>
        <p:spPr>
          <a:xfrm>
            <a:off x="225500" y="1459675"/>
            <a:ext cx="68052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-"/>
            </a:pPr>
            <a:r>
              <a:rPr lang="en-US" sz="2200">
                <a:solidFill>
                  <a:schemeClr val="dk1"/>
                </a:solidFill>
              </a:rPr>
              <a:t>이미지 사이즈 조절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-"/>
            </a:pPr>
            <a:r>
              <a:rPr lang="en-US" sz="2200">
                <a:solidFill>
                  <a:schemeClr val="dk1"/>
                </a:solidFill>
              </a:rPr>
              <a:t>등급 기준을 알려주기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-"/>
            </a:pPr>
            <a:r>
              <a:rPr lang="en-US" sz="2200">
                <a:solidFill>
                  <a:schemeClr val="dk1"/>
                </a:solidFill>
              </a:rPr>
              <a:t>검색링크의 탄소등급을 올리기 </a:t>
            </a:r>
            <a:endParaRPr sz="22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위한 도움말 띄우기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347" name="Google Shape;347;g2e03a579e8b_1_6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e0418429a6_0_14"/>
          <p:cNvSpPr txBox="1"/>
          <p:nvPr/>
        </p:nvSpPr>
        <p:spPr>
          <a:xfrm>
            <a:off x="559956" y="675709"/>
            <a:ext cx="3699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RnR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Role &amp; Responsibility</a:t>
            </a:r>
            <a:endParaRPr b="0" i="0" sz="1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g2e0418429a6_0_14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4" name="Google Shape;354;g2e0418429a6_0_14"/>
          <p:cNvGraphicFramePr/>
          <p:nvPr/>
        </p:nvGraphicFramePr>
        <p:xfrm>
          <a:off x="671620" y="14483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{BB9212F5-4E24-4B97-976D-A79F6D47582F}</a:tableStyleId>
              </a:tblPr>
              <a:tblGrid>
                <a:gridCol w="1319500"/>
                <a:gridCol w="3206525"/>
                <a:gridCol w="3206525"/>
                <a:gridCol w="3206525"/>
              </a:tblGrid>
              <a:tr h="1228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(</a:t>
                      </a:r>
                      <a:r>
                        <a:rPr lang="en-US" sz="1600"/>
                        <a:t>5/27~</a:t>
                      </a:r>
                      <a:r>
                        <a:rPr lang="en-US" sz="1600" u="none" cap="none" strike="noStrike"/>
                        <a:t>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</a:rPr>
                        <a:t>검색링크 세부분석 후 웹페이지에 띄우기</a:t>
                      </a:r>
                      <a:endParaRPr b="0"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</a:rPr>
                        <a:t>1차 웹페이지 배포</a:t>
                      </a:r>
                      <a:endParaRPr b="0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  <a:tr h="366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1 (이준원)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2 (김화영)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3 (오승연)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9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개인별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-US"/>
                        <a:t>페이</a:t>
                      </a:r>
                      <a:r>
                        <a:rPr lang="en-US"/>
                        <a:t>지 세부분석 코드 작성 </a:t>
                      </a:r>
                      <a:endParaRPr/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및 API 제작</a:t>
                      </a:r>
                      <a:endParaRPr/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-US"/>
                        <a:t>클라우드 기반 배포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데이터셋 추가 수집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클라우드 기반 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배포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등급이미지 사이즈 조절 및 수정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웹페이지 코드 리팩토링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페이지 세부분석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을 통한 시각화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검색링크의 탄소등급을 올리기 위한 도움말 띄우기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</a:tr>
              <a:tr h="145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차주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b="1"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/>
                        <a:t>탄소 줄이는 방법 제안 및 줄였을때의 탄소 발생량 예측.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e0418429a6_0_132"/>
          <p:cNvSpPr/>
          <p:nvPr/>
        </p:nvSpPr>
        <p:spPr>
          <a:xfrm>
            <a:off x="7618178" y="1938679"/>
            <a:ext cx="4573822" cy="4919320"/>
          </a:xfrm>
          <a:custGeom>
            <a:rect b="b" l="l" r="r" t="t"/>
            <a:pathLst>
              <a:path extrusionOk="0" h="4919320" w="4573822">
                <a:moveTo>
                  <a:pt x="3501958" y="0"/>
                </a:moveTo>
                <a:cubicBezTo>
                  <a:pt x="3864598" y="0"/>
                  <a:pt x="4214363" y="55121"/>
                  <a:pt x="4543333" y="157441"/>
                </a:cubicBezTo>
                <a:lnTo>
                  <a:pt x="4573822" y="167758"/>
                </a:lnTo>
                <a:lnTo>
                  <a:pt x="4573822" y="4919320"/>
                </a:lnTo>
                <a:lnTo>
                  <a:pt x="301331" y="4919320"/>
                </a:lnTo>
                <a:lnTo>
                  <a:pt x="275202" y="4865078"/>
                </a:lnTo>
                <a:cubicBezTo>
                  <a:pt x="97993" y="4446110"/>
                  <a:pt x="0" y="3985478"/>
                  <a:pt x="0" y="3501958"/>
                </a:cubicBezTo>
                <a:cubicBezTo>
                  <a:pt x="0" y="1567880"/>
                  <a:pt x="1567880" y="0"/>
                  <a:pt x="3501958" y="0"/>
                </a:cubicBezTo>
                <a:close/>
              </a:path>
            </a:pathLst>
          </a:custGeom>
          <a:noFill/>
          <a:ln cap="flat" cmpd="sng" w="127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60" name="Google Shape;360;g2e0418429a6_0_132"/>
          <p:cNvGrpSpPr/>
          <p:nvPr/>
        </p:nvGrpSpPr>
        <p:grpSpPr>
          <a:xfrm>
            <a:off x="1356383" y="1245704"/>
            <a:ext cx="5494203" cy="1200505"/>
            <a:chOff x="1264988" y="931333"/>
            <a:chExt cx="4876800" cy="1065600"/>
          </a:xfrm>
        </p:grpSpPr>
        <p:sp>
          <p:nvSpPr>
            <p:cNvPr id="361" name="Google Shape;361;g2e0418429a6_0_132"/>
            <p:cNvSpPr txBox="1"/>
            <p:nvPr/>
          </p:nvSpPr>
          <p:spPr>
            <a:xfrm>
              <a:off x="1264988" y="931333"/>
              <a:ext cx="4876800" cy="106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00"/>
                <a:buFont typeface="Arial"/>
                <a:buNone/>
              </a:pPr>
              <a:r>
                <a:rPr b="0" i="0" lang="en-US" sz="7200" u="none" cap="none" strike="noStrike">
                  <a:solidFill>
                    <a:srgbClr val="5BAD5B"/>
                  </a:solidFill>
                  <a:latin typeface="Arial"/>
                  <a:ea typeface="Arial"/>
                  <a:cs typeface="Arial"/>
                  <a:sym typeface="Arial"/>
                </a:rPr>
                <a:t>감사합니다</a:t>
              </a:r>
              <a:endParaRPr b="0" i="0" sz="7200" u="none" cap="none" strike="noStrike">
                <a:solidFill>
                  <a:srgbClr val="5BAD5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g2e0418429a6_0_132"/>
            <p:cNvSpPr/>
            <p:nvPr/>
          </p:nvSpPr>
          <p:spPr>
            <a:xfrm>
              <a:off x="5756453" y="1587183"/>
              <a:ext cx="144000" cy="144000"/>
            </a:xfrm>
            <a:prstGeom prst="ellipse">
              <a:avLst/>
            </a:prstGeom>
            <a:solidFill>
              <a:srgbClr val="70AD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rgbClr val="70AD47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63" name="Google Shape;363;g2e0418429a6_0_132"/>
          <p:cNvSpPr/>
          <p:nvPr/>
        </p:nvSpPr>
        <p:spPr>
          <a:xfrm>
            <a:off x="0" y="6756400"/>
            <a:ext cx="12192000" cy="10170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4" name="Google Shape;364;g2e0418429a6_0_132"/>
          <p:cNvSpPr/>
          <p:nvPr/>
        </p:nvSpPr>
        <p:spPr>
          <a:xfrm>
            <a:off x="-1" y="1076473"/>
            <a:ext cx="979557" cy="1959112"/>
          </a:xfrm>
          <a:custGeom>
            <a:rect b="b" l="l" r="r" t="t"/>
            <a:pathLst>
              <a:path extrusionOk="0" h="1959112" w="979557">
                <a:moveTo>
                  <a:pt x="1" y="0"/>
                </a:moveTo>
                <a:cubicBezTo>
                  <a:pt x="540995" y="0"/>
                  <a:pt x="979557" y="438562"/>
                  <a:pt x="979557" y="979556"/>
                </a:cubicBezTo>
                <a:cubicBezTo>
                  <a:pt x="979557" y="1520550"/>
                  <a:pt x="540995" y="1959112"/>
                  <a:pt x="1" y="1959112"/>
                </a:cubicBezTo>
                <a:lnTo>
                  <a:pt x="0" y="1959112"/>
                </a:lnTo>
                <a:lnTo>
                  <a:pt x="0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65" name="Google Shape;365;g2e0418429a6_0_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20266" y="5147563"/>
            <a:ext cx="414605" cy="1270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g2e0418429a6_0_1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6416445" y="1062585"/>
            <a:ext cx="5780770" cy="5693814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g2e0418429a6_0_132"/>
          <p:cNvSpPr/>
          <p:nvPr/>
        </p:nvSpPr>
        <p:spPr>
          <a:xfrm>
            <a:off x="11265362" y="1829637"/>
            <a:ext cx="308400" cy="308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8" name="Google Shape;368;g2e0418429a6_0_132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cbea860420_0_35"/>
          <p:cNvSpPr txBox="1"/>
          <p:nvPr/>
        </p:nvSpPr>
        <p:spPr>
          <a:xfrm>
            <a:off x="764831" y="840334"/>
            <a:ext cx="369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주제 리뷰</a:t>
            </a:r>
            <a:endParaRPr b="1" i="0" sz="33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2cbea860420_0_35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5" name="Google Shape;155;g2cbea860420_0_35"/>
          <p:cNvGrpSpPr/>
          <p:nvPr/>
        </p:nvGrpSpPr>
        <p:grpSpPr>
          <a:xfrm>
            <a:off x="848240" y="5716246"/>
            <a:ext cx="435274" cy="435274"/>
            <a:chOff x="4188418" y="4651521"/>
            <a:chExt cx="1604400" cy="1604400"/>
          </a:xfrm>
        </p:grpSpPr>
        <p:sp>
          <p:nvSpPr>
            <p:cNvPr id="156" name="Google Shape;156;g2cbea860420_0_35"/>
            <p:cNvSpPr/>
            <p:nvPr/>
          </p:nvSpPr>
          <p:spPr>
            <a:xfrm>
              <a:off x="4423459" y="4886446"/>
              <a:ext cx="1134300" cy="1134300"/>
            </a:xfrm>
            <a:prstGeom prst="plus">
              <a:avLst>
                <a:gd fmla="val 50000" name="adj"/>
              </a:avLst>
            </a:prstGeom>
            <a:solidFill>
              <a:srgbClr val="5BAD5B"/>
            </a:solidFill>
            <a:ln cap="flat" cmpd="sng" w="25400">
              <a:solidFill>
                <a:srgbClr val="FF6A6E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7" name="Google Shape;157;g2cbea860420_0_35"/>
            <p:cNvSpPr/>
            <p:nvPr/>
          </p:nvSpPr>
          <p:spPr>
            <a:xfrm rot="2700000">
              <a:off x="4423377" y="4886480"/>
              <a:ext cx="1134482" cy="1134482"/>
            </a:xfrm>
            <a:prstGeom prst="plus">
              <a:avLst>
                <a:gd fmla="val 50000" name="adj"/>
              </a:avLst>
            </a:prstGeom>
            <a:solidFill>
              <a:srgbClr val="5BAD5B"/>
            </a:solidFill>
            <a:ln cap="flat" cmpd="sng" w="25400">
              <a:solidFill>
                <a:srgbClr val="FF6A6E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158" name="Google Shape;158;g2cbea860420_0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250" y="2601425"/>
            <a:ext cx="7103024" cy="351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2cbea860420_0_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36475" y="813625"/>
            <a:ext cx="2962151" cy="533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2cbea860420_0_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04663" y="933909"/>
            <a:ext cx="2974619" cy="1627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704b201a57_2_6"/>
          <p:cNvSpPr txBox="1"/>
          <p:nvPr/>
        </p:nvSpPr>
        <p:spPr>
          <a:xfrm>
            <a:off x="764831" y="840334"/>
            <a:ext cx="369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이때까지…</a:t>
            </a:r>
            <a:endParaRPr b="1" i="0" sz="33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2704b201a57_2_6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2704b201a57_2_6"/>
          <p:cNvSpPr/>
          <p:nvPr/>
        </p:nvSpPr>
        <p:spPr>
          <a:xfrm>
            <a:off x="764825" y="2655775"/>
            <a:ext cx="3492600" cy="3122100"/>
          </a:xfrm>
          <a:prstGeom prst="roundRect">
            <a:avLst>
              <a:gd fmla="val 8832" name="adj"/>
            </a:avLst>
          </a:prstGeom>
          <a:solidFill>
            <a:srgbClr val="FFFFFF"/>
          </a:solidFill>
          <a:ln>
            <a:noFill/>
          </a:ln>
          <a:effectLst>
            <a:outerShdw blurRad="317500" rotWithShape="0" algn="tl" dir="2700000" dist="190500">
              <a:srgbClr val="000000">
                <a:alpha val="941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2704b201a57_2_6"/>
          <p:cNvSpPr/>
          <p:nvPr/>
        </p:nvSpPr>
        <p:spPr>
          <a:xfrm>
            <a:off x="907250" y="2798850"/>
            <a:ext cx="544500" cy="554100"/>
          </a:xfrm>
          <a:prstGeom prst="roundRect">
            <a:avLst>
              <a:gd fmla="val 5456" name="adj"/>
            </a:avLst>
          </a:prstGeom>
          <a:solidFill>
            <a:srgbClr val="B5CC2A"/>
          </a:solidFill>
          <a:ln>
            <a:noFill/>
          </a:ln>
          <a:effectLst>
            <a:outerShdw blurRad="889000" sx="90000" rotWithShape="0" sy="-19000">
              <a:srgbClr val="000000">
                <a:alpha val="3843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2704b201a57_2_6"/>
          <p:cNvSpPr txBox="1"/>
          <p:nvPr/>
        </p:nvSpPr>
        <p:spPr>
          <a:xfrm>
            <a:off x="1614282" y="2866696"/>
            <a:ext cx="21156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1" lang="en-US" sz="2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탄소배출량</a:t>
            </a:r>
            <a:endParaRPr b="1" sz="23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1" lang="en-US" sz="2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계산식 정립</a:t>
            </a:r>
            <a:endParaRPr b="1" sz="23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70" name="Google Shape;170;g2704b201a57_2_6"/>
          <p:cNvSpPr/>
          <p:nvPr/>
        </p:nvSpPr>
        <p:spPr>
          <a:xfrm>
            <a:off x="4464425" y="2655775"/>
            <a:ext cx="3492600" cy="3122100"/>
          </a:xfrm>
          <a:prstGeom prst="roundRect">
            <a:avLst>
              <a:gd fmla="val 8832" name="adj"/>
            </a:avLst>
          </a:prstGeom>
          <a:solidFill>
            <a:srgbClr val="FFFFFF"/>
          </a:solidFill>
          <a:ln>
            <a:noFill/>
          </a:ln>
          <a:effectLst>
            <a:outerShdw blurRad="317500" rotWithShape="0" algn="tl" dir="2700000" dist="190500">
              <a:srgbClr val="000000">
                <a:alpha val="941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2704b201a57_2_6"/>
          <p:cNvSpPr/>
          <p:nvPr/>
        </p:nvSpPr>
        <p:spPr>
          <a:xfrm>
            <a:off x="4606850" y="2798850"/>
            <a:ext cx="544500" cy="554100"/>
          </a:xfrm>
          <a:prstGeom prst="roundRect">
            <a:avLst>
              <a:gd fmla="val 5456" name="adj"/>
            </a:avLst>
          </a:prstGeom>
          <a:solidFill>
            <a:srgbClr val="B5CC2A"/>
          </a:solidFill>
          <a:ln>
            <a:noFill/>
          </a:ln>
          <a:effectLst>
            <a:outerShdw blurRad="889000" sx="90000" rotWithShape="0" sy="-19000">
              <a:srgbClr val="000000">
                <a:alpha val="3843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2704b201a57_2_6"/>
          <p:cNvSpPr txBox="1"/>
          <p:nvPr/>
        </p:nvSpPr>
        <p:spPr>
          <a:xfrm>
            <a:off x="5313882" y="2866696"/>
            <a:ext cx="2115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streamlit</a:t>
            </a:r>
            <a:endParaRPr b="1" i="0" sz="23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73" name="Google Shape;173;g2704b201a57_2_6"/>
          <p:cNvSpPr txBox="1"/>
          <p:nvPr/>
        </p:nvSpPr>
        <p:spPr>
          <a:xfrm>
            <a:off x="6487825" y="1795300"/>
            <a:ext cx="3322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streamlit - backend 연동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2704b201a57_2_6"/>
          <p:cNvSpPr/>
          <p:nvPr/>
        </p:nvSpPr>
        <p:spPr>
          <a:xfrm>
            <a:off x="8164025" y="2655775"/>
            <a:ext cx="3492600" cy="3122100"/>
          </a:xfrm>
          <a:prstGeom prst="roundRect">
            <a:avLst>
              <a:gd fmla="val 8832" name="adj"/>
            </a:avLst>
          </a:prstGeom>
          <a:solidFill>
            <a:srgbClr val="FFFFFF"/>
          </a:solidFill>
          <a:ln>
            <a:noFill/>
          </a:ln>
          <a:effectLst>
            <a:outerShdw blurRad="317500" rotWithShape="0" algn="tl" dir="2700000" dist="190500">
              <a:srgbClr val="000000">
                <a:alpha val="941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2704b201a57_2_6"/>
          <p:cNvSpPr/>
          <p:nvPr/>
        </p:nvSpPr>
        <p:spPr>
          <a:xfrm>
            <a:off x="8306450" y="2798850"/>
            <a:ext cx="544500" cy="554100"/>
          </a:xfrm>
          <a:prstGeom prst="roundRect">
            <a:avLst>
              <a:gd fmla="val 5456" name="adj"/>
            </a:avLst>
          </a:prstGeom>
          <a:solidFill>
            <a:srgbClr val="B5CC2A"/>
          </a:solidFill>
          <a:ln>
            <a:noFill/>
          </a:ln>
          <a:effectLst>
            <a:outerShdw blurRad="889000" sx="90000" rotWithShape="0" sy="-19000">
              <a:srgbClr val="000000">
                <a:alpha val="3843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2704b201a57_2_6"/>
          <p:cNvSpPr txBox="1"/>
          <p:nvPr/>
        </p:nvSpPr>
        <p:spPr>
          <a:xfrm>
            <a:off x="9013482" y="2866696"/>
            <a:ext cx="2115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backend</a:t>
            </a:r>
            <a:endParaRPr b="1" i="0" sz="23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177" name="Google Shape;177;g2704b201a57_2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22100" y="3594371"/>
            <a:ext cx="1899174" cy="1924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2704b201a57_2_6"/>
          <p:cNvPicPr preferRelativeResize="0"/>
          <p:nvPr/>
        </p:nvPicPr>
        <p:blipFill rotWithShape="1">
          <a:blip r:embed="rId4">
            <a:alphaModFix/>
          </a:blip>
          <a:srcRect b="0" l="0" r="0" t="34921"/>
          <a:stretch/>
        </p:blipFill>
        <p:spPr>
          <a:xfrm>
            <a:off x="9096492" y="3594373"/>
            <a:ext cx="2343733" cy="192400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2704b201a57_2_6"/>
          <p:cNvSpPr/>
          <p:nvPr/>
        </p:nvSpPr>
        <p:spPr>
          <a:xfrm>
            <a:off x="6211475" y="2226838"/>
            <a:ext cx="3322800" cy="1226400"/>
          </a:xfrm>
          <a:prstGeom prst="blockArc">
            <a:avLst>
              <a:gd fmla="val 11006552" name="adj1"/>
              <a:gd fmla="val 21411042" name="adj2"/>
              <a:gd fmla="val 7381" name="adj3"/>
            </a:avLst>
          </a:prstGeom>
          <a:solidFill>
            <a:srgbClr val="93C47D"/>
          </a:solidFill>
          <a:ln cap="flat" cmpd="sng" w="952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0" name="Google Shape;180;g2704b201a57_2_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1275" y="3822935"/>
            <a:ext cx="2115600" cy="1695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711facc765_0_0"/>
          <p:cNvSpPr txBox="1"/>
          <p:nvPr/>
        </p:nvSpPr>
        <p:spPr>
          <a:xfrm>
            <a:off x="764831" y="840334"/>
            <a:ext cx="369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300">
                <a:solidFill>
                  <a:schemeClr val="accent1"/>
                </a:solidFill>
              </a:rPr>
              <a:t>Feedback</a:t>
            </a:r>
            <a:endParaRPr b="1" i="0" sz="33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2711facc765_0_0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2711facc765_0_0"/>
          <p:cNvSpPr/>
          <p:nvPr/>
        </p:nvSpPr>
        <p:spPr>
          <a:xfrm>
            <a:off x="1814600" y="2427175"/>
            <a:ext cx="8294700" cy="2588700"/>
          </a:xfrm>
          <a:prstGeom prst="roundRect">
            <a:avLst>
              <a:gd fmla="val 8832" name="adj"/>
            </a:avLst>
          </a:prstGeom>
          <a:solidFill>
            <a:srgbClr val="FFFFFF"/>
          </a:solidFill>
          <a:ln>
            <a:noFill/>
          </a:ln>
          <a:effectLst>
            <a:outerShdw blurRad="317500" rotWithShape="0" algn="tl" dir="2700000" dist="190500">
              <a:srgbClr val="000000">
                <a:alpha val="94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g2711facc765_0_0"/>
          <p:cNvSpPr/>
          <p:nvPr/>
        </p:nvSpPr>
        <p:spPr>
          <a:xfrm>
            <a:off x="2212775" y="2570250"/>
            <a:ext cx="2371500" cy="610500"/>
          </a:xfrm>
          <a:prstGeom prst="roundRect">
            <a:avLst>
              <a:gd fmla="val 5456" name="adj"/>
            </a:avLst>
          </a:prstGeom>
          <a:solidFill>
            <a:srgbClr val="B5CC2A"/>
          </a:solidFill>
          <a:ln>
            <a:noFill/>
          </a:ln>
          <a:effectLst>
            <a:outerShdw blurRad="889000" sx="90000" rotWithShape="0" sy="-19000">
              <a:srgbClr val="000000">
                <a:alpha val="3843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US" sz="1600"/>
              <a:t>5월 13일 피드백</a:t>
            </a:r>
            <a:endParaRPr b="1" i="0" sz="1600" u="none" cap="none" strike="noStrike">
              <a:solidFill>
                <a:srgbClr val="000000"/>
              </a:solidFill>
            </a:endParaRPr>
          </a:p>
        </p:txBody>
      </p:sp>
      <p:sp>
        <p:nvSpPr>
          <p:cNvPr id="189" name="Google Shape;189;g2711facc765_0_0"/>
          <p:cNvSpPr txBox="1"/>
          <p:nvPr/>
        </p:nvSpPr>
        <p:spPr>
          <a:xfrm>
            <a:off x="2271800" y="3462575"/>
            <a:ext cx="7837500" cy="9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코드 보다는, 도식화하여 보기 편하게 </a:t>
            </a:r>
            <a:r>
              <a:rPr b="1" lang="en-US" sz="1800"/>
              <a:t>탄소 발생량 테이</a:t>
            </a:r>
            <a:r>
              <a:rPr b="1" lang="en-US" sz="1800"/>
              <a:t>블</a:t>
            </a:r>
            <a:r>
              <a:rPr lang="en-US" sz="1800"/>
              <a:t>을 만들기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→ 간단한 그림, 텍스트로 세부적이게 설명하는 것이 더 효과적이다</a:t>
            </a:r>
            <a:r>
              <a:rPr lang="en-US" sz="1800"/>
              <a:t>.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704b201a57_2_41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g2704b201a57_2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5055662" y="-314113"/>
            <a:ext cx="5804949" cy="7894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Google Shape;196;g2704b201a57_2_41"/>
          <p:cNvCxnSpPr/>
          <p:nvPr/>
        </p:nvCxnSpPr>
        <p:spPr>
          <a:xfrm>
            <a:off x="11352125" y="25428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7" name="Google Shape;197;g2704b201a57_2_41"/>
          <p:cNvCxnSpPr/>
          <p:nvPr/>
        </p:nvCxnSpPr>
        <p:spPr>
          <a:xfrm>
            <a:off x="11352125" y="29798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8" name="Google Shape;198;g2704b201a57_2_41"/>
          <p:cNvCxnSpPr/>
          <p:nvPr/>
        </p:nvCxnSpPr>
        <p:spPr>
          <a:xfrm>
            <a:off x="11352125" y="51035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9" name="Google Shape;199;g2704b201a57_2_41"/>
          <p:cNvCxnSpPr/>
          <p:nvPr/>
        </p:nvCxnSpPr>
        <p:spPr>
          <a:xfrm>
            <a:off x="11352125" y="54309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0" name="Google Shape;200;g2704b201a57_2_41"/>
          <p:cNvSpPr txBox="1"/>
          <p:nvPr/>
        </p:nvSpPr>
        <p:spPr>
          <a:xfrm>
            <a:off x="0" y="5652025"/>
            <a:ext cx="6740700" cy="15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rgbClr val="1C1D1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Electricity Intensity of Internet Data Transmission: Untangling the Estimates</a:t>
            </a:r>
            <a:endParaRPr b="0" i="0" sz="700" u="none" cap="none" strike="noStrike">
              <a:solidFill>
                <a:srgbClr val="0563C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First published: 01 August 2017 </a:t>
            </a:r>
            <a:r>
              <a:rPr b="0" i="0" lang="en-US" sz="700" u="none" cap="none" strike="noStrike">
                <a:solidFill>
                  <a:srgbClr val="0563C1"/>
                </a:solidFill>
                <a:highlight>
                  <a:srgbClr val="FFFFFF"/>
                </a:highlight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https://doi.org/10.1111/jiec.12630</a:t>
            </a:r>
            <a:endParaRPr b="0" i="0" sz="700" u="none" cap="none" strike="noStrike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Citations: </a:t>
            </a:r>
            <a:r>
              <a:rPr b="0" i="0" lang="en-US" sz="700" u="none" cap="none" strike="noStrike">
                <a:solidFill>
                  <a:srgbClr val="0563C1"/>
                </a:solidFill>
                <a:highlight>
                  <a:srgbClr val="FFFFFF"/>
                </a:highlight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89</a:t>
            </a:r>
            <a:endParaRPr b="0" i="0" sz="700" u="none" cap="none" strike="noStrike">
              <a:solidFill>
                <a:srgbClr val="0563C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1C1D1E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1" name="Google Shape;201;g2704b201a57_2_41"/>
          <p:cNvSpPr txBox="1"/>
          <p:nvPr/>
        </p:nvSpPr>
        <p:spPr>
          <a:xfrm>
            <a:off x="155150" y="1763275"/>
            <a:ext cx="3025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웹페이지 탄소발생량 기존보다 20% 감소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g2704b201a57_2_41"/>
          <p:cNvSpPr txBox="1"/>
          <p:nvPr/>
        </p:nvSpPr>
        <p:spPr>
          <a:xfrm>
            <a:off x="764831" y="840334"/>
            <a:ext cx="369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정량적 목표</a:t>
            </a:r>
            <a:endParaRPr b="1" i="0" sz="33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712139aef9_0_1"/>
          <p:cNvSpPr txBox="1"/>
          <p:nvPr/>
        </p:nvSpPr>
        <p:spPr>
          <a:xfrm>
            <a:off x="559956" y="675709"/>
            <a:ext cx="3699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RnR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Role &amp; Responsibility</a:t>
            </a:r>
            <a:endParaRPr b="0" i="0" sz="1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g2712139aef9_0_1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09" name="Google Shape;209;g2712139aef9_0_1"/>
          <p:cNvGraphicFramePr/>
          <p:nvPr/>
        </p:nvGraphicFramePr>
        <p:xfrm>
          <a:off x="559945" y="18293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{BB9212F5-4E24-4B97-976D-A79F6D47582F}</a:tableStyleId>
              </a:tblPr>
              <a:tblGrid>
                <a:gridCol w="1431175"/>
                <a:gridCol w="3206525"/>
                <a:gridCol w="3206525"/>
                <a:gridCol w="3206525"/>
              </a:tblGrid>
              <a:tr h="1228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>
                          <a:solidFill>
                            <a:schemeClr val="dk1"/>
                          </a:solidFill>
                        </a:rPr>
                        <a:t>가이던스에 따른 탄소등급 라벨링</a:t>
                      </a:r>
                      <a:endParaRPr b="0" sz="16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>
                          <a:solidFill>
                            <a:schemeClr val="dk1"/>
                          </a:solidFill>
                        </a:rPr>
                        <a:t>웹페이지에서 탄소를 줄이는 방법(탄소최적화)에 대한 수정안 제안 기능 추가</a:t>
                      </a:r>
                      <a:endParaRPr b="0" sz="16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  <a:tr h="366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1 (이준원)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2 (김화영)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3 (오승연)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9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개인별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-3302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AutoNum type="arabicPeriod"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</a:rPr>
                        <a:t>탄소등급 라벨링 기능 개발</a:t>
                      </a:r>
                      <a:endParaRPr sz="16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-3302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AutoNum type="arabicPeriod"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</a:rPr>
                        <a:t>탄소최적화 수정기능 관련 백엔드 제작</a:t>
                      </a:r>
                      <a:endParaRPr sz="16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맑은 고딕"/>
                          <a:sym typeface="맑은 고딕"/>
                        </a:rPr>
                        <a:t>1. 탄소최적화 웹페이지 디자인 및 제작</a:t>
                      </a:r>
                      <a:endParaRPr sz="1600"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2. 가이던스에 맞게 탄소 등급 측정 구축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3. 페이지의 오류 수정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723ddd6eb1_3_0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탄소등급분류표 제작</a:t>
            </a:r>
            <a:endParaRPr b="1" sz="3500">
              <a:solidFill>
                <a:schemeClr val="accent1"/>
              </a:solidFill>
            </a:endParaRPr>
          </a:p>
        </p:txBody>
      </p:sp>
      <p:sp>
        <p:nvSpPr>
          <p:cNvPr id="215" name="Google Shape;215;g2723ddd6eb1_3_0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2723ddd6eb1_3_0"/>
          <p:cNvSpPr txBox="1"/>
          <p:nvPr/>
        </p:nvSpPr>
        <p:spPr>
          <a:xfrm>
            <a:off x="179775" y="1606925"/>
            <a:ext cx="40350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수집된 데이터셋 링크 500개를 통해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0-5, 5-10, 10-20, 20-30, 30-50, 50-100% 에 따라 분류되도록 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지정 후 등급 6개로 분류</a:t>
            </a:r>
            <a:endParaRPr sz="2000"/>
          </a:p>
        </p:txBody>
      </p:sp>
      <p:pic>
        <p:nvPicPr>
          <p:cNvPr id="217" name="Google Shape;217;g2723ddd6eb1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4776" y="1412710"/>
            <a:ext cx="7459574" cy="501502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2723ddd6eb1_3_0"/>
          <p:cNvSpPr/>
          <p:nvPr/>
        </p:nvSpPr>
        <p:spPr>
          <a:xfrm>
            <a:off x="4671775" y="3235475"/>
            <a:ext cx="2570400" cy="19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723ddd6eb1_0_1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탄소등급분류표 제작</a:t>
            </a:r>
            <a:endParaRPr b="1" i="0" sz="1200" u="none" cap="none" strike="noStrike">
              <a:solidFill>
                <a:schemeClr val="accent1"/>
              </a:solidFill>
            </a:endParaRPr>
          </a:p>
        </p:txBody>
      </p:sp>
      <p:sp>
        <p:nvSpPr>
          <p:cNvPr id="224" name="Google Shape;224;g2723ddd6eb1_0_1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5" name="Google Shape;225;g2723ddd6eb1_0_1"/>
          <p:cNvGraphicFramePr/>
          <p:nvPr/>
        </p:nvGraphicFramePr>
        <p:xfrm>
          <a:off x="1450850" y="16894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{60A588D8-ECD8-4E62-B95A-4FCA51CBF10B}</a:tableStyleId>
              </a:tblPr>
              <a:tblGrid>
                <a:gridCol w="5107050"/>
                <a:gridCol w="1678025"/>
                <a:gridCol w="2174350"/>
              </a:tblGrid>
              <a:tr h="590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구</a:t>
                      </a:r>
                      <a:r>
                        <a:rPr b="1"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간 산정</a:t>
                      </a:r>
                      <a:endParaRPr b="1"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등급</a:t>
                      </a:r>
                      <a:endParaRPr b="1" sz="1700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데이터 분류 범위</a:t>
                      </a:r>
                      <a:endParaRPr b="1" sz="1700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</a:t>
                      </a: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0.0118660751670599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A+ 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0~5%</a:t>
                      </a:r>
                      <a:endParaRPr sz="1700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CO2&lt;=0.0634206675298511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A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5~10%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CO2&lt;=0.846303706225008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B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10~20%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CO2&lt;=2.35371515683271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20~30%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CO2&lt;=6.5946437755711385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D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30~50%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713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CO2&gt;6.5946437755711385</a:t>
                      </a:r>
                      <a:endParaRPr sz="1700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F</a:t>
                      </a:r>
                      <a:endParaRPr sz="20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50%~</a:t>
                      </a:r>
                      <a:endParaRPr sz="17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사용자 지정 1">
      <a:dk1>
        <a:srgbClr val="000000"/>
      </a:dk1>
      <a:lt1>
        <a:srgbClr val="FFFFFF"/>
      </a:lt1>
      <a:dk2>
        <a:srgbClr val="444D26"/>
      </a:dk2>
      <a:lt2>
        <a:srgbClr val="FEFAC9"/>
      </a:lt2>
      <a:accent1>
        <a:srgbClr val="5BAD5B"/>
      </a:accent1>
      <a:accent2>
        <a:srgbClr val="FF6A6E"/>
      </a:accent2>
      <a:accent3>
        <a:srgbClr val="FFC637"/>
      </a:accent3>
      <a:accent4>
        <a:srgbClr val="FCFCF4"/>
      </a:accent4>
      <a:accent5>
        <a:srgbClr val="9C85C0"/>
      </a:accent5>
      <a:accent6>
        <a:srgbClr val="98C8E2"/>
      </a:accent6>
      <a:hlink>
        <a:srgbClr val="8E58B6"/>
      </a:hlink>
      <a:folHlink>
        <a:srgbClr val="7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2022-02-18T06:05:33Z</dcterms:created>
  <dc:creator>윤상림</dc:creator>
</cp:coreProperties>
</file>